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 Slab"/>
      <p:regular r:id="rId24"/>
      <p:bold r:id="rId25"/>
    </p:embeddedFont>
    <p:embeddedFont>
      <p:font typeface="Robo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Slab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font" Target="fonts/RobotoSlab-bold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61abd1d73a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61abd1d73a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62706324f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62706324f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62706324f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62706324f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62706324f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62706324f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62706324f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62706324f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62706324f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62706324f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62706324fd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62706324fd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61abd1d73a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61abd1d73a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61abd1d73a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61abd1d73a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64055f93d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64055f93d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61abd1d73a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61abd1d73a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61abd1d73a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61abd1d73a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63c877084b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63c877084b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63c877084b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63c877084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63c877084b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63c877084b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62706324f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62706324f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61abd1d73a_0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61abd1d73a_0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Relationship Id="rId4" Type="http://schemas.openxmlformats.org/officeDocument/2006/relationships/image" Target="../media/image4.jpg"/><Relationship Id="rId5" Type="http://schemas.openxmlformats.org/officeDocument/2006/relationships/image" Target="../media/image1.png"/><Relationship Id="rId6" Type="http://schemas.openxmlformats.org/officeDocument/2006/relationships/image" Target="../media/image16.png"/><Relationship Id="rId7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indexmundi.com/facts/united-states/quick-facts/florida/percent-of-people-of-all-ages-in-poverty" TargetMode="External"/><Relationship Id="rId4" Type="http://schemas.openxmlformats.org/officeDocument/2006/relationships/hyperlink" Target="https://www.flhealthcharts.gov/ChartsReports/rdPage.aspx?rdReport=NonVitalIndRateOnly.TenYrsRpt&amp;cid=300" TargetMode="External"/><Relationship Id="rId5" Type="http://schemas.openxmlformats.org/officeDocument/2006/relationships/hyperlink" Target="https://www.flhealthcharts.gov/ChartsReports/rdPage.aspx?rdReport=NonVitalIndNoGrp.DataViewer&amp;cid=313" TargetMode="External"/><Relationship Id="rId6" Type="http://schemas.openxmlformats.org/officeDocument/2006/relationships/hyperlink" Target="https://worldpopulationreview.com/us-counties/states/fl" TargetMode="External"/><Relationship Id="rId7" Type="http://schemas.openxmlformats.org/officeDocument/2006/relationships/hyperlink" Target="https://data.democratandchronicle.com/covid-19-vaccine-tracker/florida/12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Project: COVID-19 Death Rates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Number 8: Clare Huang, Xiaomei Hai, </a:t>
            </a:r>
            <a:r>
              <a:rPr lang="en"/>
              <a:t>Zach Pelikan, </a:t>
            </a:r>
            <a:r>
              <a:rPr lang="en"/>
              <a:t>Pamela Deane, Joshua Ippolitov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87900" y="2925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</a:t>
            </a:r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87900" y="978650"/>
            <a:ext cx="8368200" cy="38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</a:t>
            </a:r>
            <a:r>
              <a:rPr lang="en"/>
              <a:t>eviewed the scatterplot using Pearson correlation method</a:t>
            </a:r>
            <a:endParaRPr/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2949" y="1458725"/>
            <a:ext cx="5921600" cy="338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87900" y="1822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</a:t>
            </a:r>
            <a:endParaRPr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387900" y="868325"/>
            <a:ext cx="8368200" cy="3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As can be seen by the summary, poverty, median age, and vaccination status can explain 38% of the lethality of COVID-19. </a:t>
            </a:r>
            <a:r>
              <a:rPr b="1" lang="en" sz="1500" u="sng"/>
              <a:t>Age</a:t>
            </a:r>
            <a:r>
              <a:rPr lang="en" sz="1500"/>
              <a:t> was the most statistically significant predictor of lethality, followed by vaccination status. Poverty was not a statistically significant predictor of lethality.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375" y="1931325"/>
            <a:ext cx="4649649" cy="31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/>
          <p:nvPr/>
        </p:nvSpPr>
        <p:spPr>
          <a:xfrm>
            <a:off x="4489275" y="4724675"/>
            <a:ext cx="1365300" cy="330900"/>
          </a:xfrm>
          <a:prstGeom prst="frame">
            <a:avLst>
              <a:gd fmla="val 12500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87900" y="1822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</a:t>
            </a:r>
            <a:endParaRPr/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87900" y="868350"/>
            <a:ext cx="8368200" cy="3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As can be seen by the summary, median age, hospital density, and population density can explain 27% of the lethality of COVID-19. Age was the most statistically significant predictor of lethality, followed by population density. Hopsital Density was not a statistically significant predictor of lethality.</a:t>
            </a:r>
            <a:endParaRPr sz="1500"/>
          </a:p>
        </p:txBody>
      </p:sp>
      <p:sp>
        <p:nvSpPr>
          <p:cNvPr id="147" name="Google Shape;147;p24"/>
          <p:cNvSpPr/>
          <p:nvPr/>
        </p:nvSpPr>
        <p:spPr>
          <a:xfrm>
            <a:off x="4302325" y="4660875"/>
            <a:ext cx="1365300" cy="330900"/>
          </a:xfrm>
          <a:prstGeom prst="frame">
            <a:avLst>
              <a:gd fmla="val 12500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2235" y="1744325"/>
            <a:ext cx="4939525" cy="33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/>
          <p:nvPr/>
        </p:nvSpPr>
        <p:spPr>
          <a:xfrm>
            <a:off x="4723700" y="4826350"/>
            <a:ext cx="1523100" cy="234300"/>
          </a:xfrm>
          <a:prstGeom prst="frame">
            <a:avLst>
              <a:gd fmla="val 12500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8975" y="581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8975" y="675300"/>
            <a:ext cx="8368200" cy="3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As can be seen by the summary, poverty, and median age can explain 30% of the lethality of COVID-19. </a:t>
            </a:r>
            <a:r>
              <a:rPr b="1" lang="en" sz="1500" u="sng"/>
              <a:t>Age and Poverty</a:t>
            </a:r>
            <a:r>
              <a:rPr lang="en" sz="1500"/>
              <a:t> both had high statistical significance as predictors of lethality. Unlike in the first model, Poverty is significant, which suggests that vaccination status and level of poverty have multicollinearity.</a:t>
            </a:r>
            <a:endParaRPr sz="1500"/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6075" y="1774375"/>
            <a:ext cx="4867650" cy="323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5"/>
          <p:cNvSpPr/>
          <p:nvPr/>
        </p:nvSpPr>
        <p:spPr>
          <a:xfrm>
            <a:off x="4784950" y="4750500"/>
            <a:ext cx="1641000" cy="330900"/>
          </a:xfrm>
          <a:prstGeom prst="frame">
            <a:avLst>
              <a:gd fmla="val 12500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318975" y="581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</a:t>
            </a:r>
            <a:endParaRPr/>
          </a:p>
        </p:txBody>
      </p:sp>
      <p:sp>
        <p:nvSpPr>
          <p:cNvPr id="163" name="Google Shape;163;p26"/>
          <p:cNvSpPr txBox="1"/>
          <p:nvPr>
            <p:ph idx="1" type="body"/>
          </p:nvPr>
        </p:nvSpPr>
        <p:spPr>
          <a:xfrm>
            <a:off x="318975" y="675300"/>
            <a:ext cx="8368200" cy="3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As can be seen by the summary, median age can explain 18% of the lethality of COVID-19. </a:t>
            </a:r>
            <a:r>
              <a:rPr b="1" lang="en" sz="1500" u="sng"/>
              <a:t>Age </a:t>
            </a:r>
            <a:r>
              <a:rPr lang="en" sz="1500"/>
              <a:t>has a high statistical significance as a predictor of lethality.</a:t>
            </a:r>
            <a:endParaRPr sz="1500"/>
          </a:p>
        </p:txBody>
      </p:sp>
      <p:pic>
        <p:nvPicPr>
          <p:cNvPr id="164" name="Google Shape;16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5475" y="1395950"/>
            <a:ext cx="5479751" cy="352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6"/>
          <p:cNvSpPr/>
          <p:nvPr/>
        </p:nvSpPr>
        <p:spPr>
          <a:xfrm>
            <a:off x="4702200" y="4591975"/>
            <a:ext cx="1641000" cy="330900"/>
          </a:xfrm>
          <a:prstGeom prst="frame">
            <a:avLst>
              <a:gd fmla="val 12500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291375" y="1822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</a:t>
            </a:r>
            <a:endParaRPr/>
          </a:p>
        </p:txBody>
      </p:sp>
      <p:sp>
        <p:nvSpPr>
          <p:cNvPr id="171" name="Google Shape;171;p27"/>
          <p:cNvSpPr txBox="1"/>
          <p:nvPr>
            <p:ph idx="1" type="body"/>
          </p:nvPr>
        </p:nvSpPr>
        <p:spPr>
          <a:xfrm>
            <a:off x="291375" y="799375"/>
            <a:ext cx="8368200" cy="37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</a:t>
            </a:r>
            <a:r>
              <a:rPr lang="en"/>
              <a:t>hecked for independence of residuals across observations, x variable, correlation, homoscedasticity and adding the predictions to the mydata data frame.</a:t>
            </a:r>
            <a:endParaRPr/>
          </a:p>
        </p:txBody>
      </p:sp>
      <p:pic>
        <p:nvPicPr>
          <p:cNvPr id="172" name="Google Shape;1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4200" y="1610575"/>
            <a:ext cx="5623526" cy="342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291375" y="1822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291375" y="785600"/>
            <a:ext cx="8368200" cy="37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Upon t</a:t>
            </a:r>
            <a:r>
              <a:rPr lang="en"/>
              <a:t>esting for normality of residual distribution and went through BP test, </a:t>
            </a:r>
            <a:r>
              <a:rPr lang="en"/>
              <a:t>a statistical test and diagnostic plot for constant variance is the spread-level plot, We completed the testing for our model.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3050" y="1912125"/>
            <a:ext cx="5406774" cy="309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387900" y="3063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</a:t>
            </a:r>
            <a:endParaRPr/>
          </a:p>
        </p:txBody>
      </p:sp>
      <p:sp>
        <p:nvSpPr>
          <p:cNvPr id="185" name="Google Shape;185;p29"/>
          <p:cNvSpPr txBox="1"/>
          <p:nvPr>
            <p:ph idx="1" type="body"/>
          </p:nvPr>
        </p:nvSpPr>
        <p:spPr>
          <a:xfrm>
            <a:off x="4073000" y="4081700"/>
            <a:ext cx="5141700" cy="4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</a:t>
            </a:r>
            <a:r>
              <a:rPr lang="en"/>
              <a:t>ompared the actuals versus the predicted values 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3000" y="992439"/>
            <a:ext cx="4822150" cy="293852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 txBox="1"/>
          <p:nvPr/>
        </p:nvSpPr>
        <p:spPr>
          <a:xfrm>
            <a:off x="387900" y="909725"/>
            <a:ext cx="35301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 check, it seems that we can reach a higher collinearity for this regression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predictive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model by adding more variables.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elevate the P value for our model(currently 38% to explain lethality)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should add more than 5 variables which are highly related to the actual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causes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of C19 death rate to make this model to match business needs more.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</a:t>
            </a:r>
            <a:endParaRPr/>
          </a:p>
        </p:txBody>
      </p:sp>
      <p:sp>
        <p:nvSpPr>
          <p:cNvPr id="193" name="Google Shape;193;p30"/>
          <p:cNvSpPr txBox="1"/>
          <p:nvPr>
            <p:ph idx="1" type="body"/>
          </p:nvPr>
        </p:nvSpPr>
        <p:spPr>
          <a:xfrm>
            <a:off x="256800" y="1213475"/>
            <a:ext cx="8630400" cy="4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Optimize the model by adding more variables which is expected to elevate the P value. (potential indicators: Diabetes rate, number of ventilators per county, educational attainment)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Biotechnology science company and pharmaceutical factory can use this model’s optimized version to facilitate market/investment research to look out C19 death rate for certain areas.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Business entities may add more variables to the model to analyze and predict the impact of </a:t>
            </a:r>
            <a:r>
              <a:rPr lang="en"/>
              <a:t>their products to existing C19 lethality.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Since age  is the most significant indicator to C19 death rate, business entities can address this point to C19 related products development and business operation process in post-pandemic era.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Team!</a:t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 rotWithShape="1">
          <a:blip r:embed="rId3">
            <a:alphaModFix/>
          </a:blip>
          <a:srcRect b="14058" l="0" r="0" t="9453"/>
          <a:stretch/>
        </p:blipFill>
        <p:spPr>
          <a:xfrm>
            <a:off x="570425" y="1401900"/>
            <a:ext cx="1181826" cy="11698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570425" y="2571750"/>
            <a:ext cx="1488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Zach Pelikan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Modeler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1725" y="1401900"/>
            <a:ext cx="1181826" cy="1169848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>
            <a:off x="2011638" y="2571750"/>
            <a:ext cx="164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Xiaomei Hai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Engineer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5510700" y="2571750"/>
            <a:ext cx="141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Pamela Deane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Data Analyst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 rotWithShape="1">
          <a:blip r:embed="rId5">
            <a:alphaModFix/>
          </a:blip>
          <a:srcRect b="20179" l="13014" r="29904" t="26181"/>
          <a:stretch/>
        </p:blipFill>
        <p:spPr>
          <a:xfrm>
            <a:off x="5583150" y="1401900"/>
            <a:ext cx="1181825" cy="116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12262" y="1401900"/>
            <a:ext cx="1181824" cy="116985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/>
          <p:nvPr/>
        </p:nvSpPr>
        <p:spPr>
          <a:xfrm>
            <a:off x="3911625" y="2571750"/>
            <a:ext cx="1340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Clare Huang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Project Lead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scientist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54100" y="1401900"/>
            <a:ext cx="1181826" cy="11698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 txBox="1"/>
          <p:nvPr/>
        </p:nvSpPr>
        <p:spPr>
          <a:xfrm>
            <a:off x="7011462" y="2571750"/>
            <a:ext cx="166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Joshua Ippolitov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SME/Functionalist</a:t>
            </a:r>
            <a:endParaRPr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Understanding </a:t>
            </a:r>
            <a:endParaRPr/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387900" y="1489825"/>
            <a:ext cx="8368200" cy="34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Problem 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We want to develop a machine learning model that uses different types of data to predict COVID-19 death rates </a:t>
            </a:r>
            <a:r>
              <a:rPr lang="en"/>
              <a:t>for each</a:t>
            </a:r>
            <a:r>
              <a:rPr lang="en"/>
              <a:t> FL county. We hope to discover a trend in why the counties differ.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Success Definition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We are looking for the most explainable model with the highest predictive </a:t>
            </a:r>
            <a:r>
              <a:rPr lang="en"/>
              <a:t>accuracy</a:t>
            </a:r>
            <a:r>
              <a:rPr lang="en"/>
              <a:t>. The model needs to display a clear causation from the </a:t>
            </a:r>
            <a:r>
              <a:rPr lang="en"/>
              <a:t>varying</a:t>
            </a:r>
            <a:r>
              <a:rPr lang="en"/>
              <a:t> factors, whatever is built is to be capable of updates and replication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Domain Understanding 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Deeply understand the </a:t>
            </a:r>
            <a:r>
              <a:rPr lang="en"/>
              <a:t>potential</a:t>
            </a:r>
            <a:r>
              <a:rPr lang="en"/>
              <a:t> </a:t>
            </a:r>
            <a:r>
              <a:rPr lang="en"/>
              <a:t>reasons</a:t>
            </a:r>
            <a:r>
              <a:rPr lang="en"/>
              <a:t> for varying COVID-19 death rates between FL counties and success criteria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Search for different data sets that can provide the </a:t>
            </a:r>
            <a:r>
              <a:rPr lang="en"/>
              <a:t>necessary</a:t>
            </a:r>
            <a:r>
              <a:rPr lang="en"/>
              <a:t> information to make a determination 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Use the file Flinfo2022.csv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87900" y="698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Understanding 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87900" y="755949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starting dataset: flinfo2022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174" y="1260575"/>
            <a:ext cx="6038556" cy="361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Understanding: Data Dictionary  </a:t>
            </a:r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Matrix with 67 rows and 17 </a:t>
            </a:r>
            <a:r>
              <a:rPr lang="en"/>
              <a:t>columns</a:t>
            </a:r>
            <a:r>
              <a:rPr lang="en"/>
              <a:t> giving the following statistics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Confirmed: Number of </a:t>
            </a:r>
            <a:r>
              <a:rPr lang="en"/>
              <a:t>official</a:t>
            </a:r>
            <a:r>
              <a:rPr lang="en"/>
              <a:t> COVID-19 cases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Deaths: Number of </a:t>
            </a:r>
            <a:r>
              <a:rPr lang="en"/>
              <a:t>official</a:t>
            </a:r>
            <a:r>
              <a:rPr lang="en"/>
              <a:t> COVID-19 deaths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Incident</a:t>
            </a:r>
            <a:r>
              <a:rPr lang="en"/>
              <a:t> rate: How quickly disease occurs in county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Case Fatality Ratio: Proportion of those with disease that turns fatal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Lethality: Percent of those infected that die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Population</a:t>
            </a:r>
            <a:r>
              <a:rPr lang="en"/>
              <a:t>: Total population in that county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87900" y="2811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387900" y="1326900"/>
            <a:ext cx="8368200" cy="38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for poverty rate: Percent of a counties population that lives in poverty </a:t>
            </a:r>
            <a:endParaRPr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https://www.indexmundi.com/facts/united-states/quick-facts/florida/percent-of-people-of-all-ages-in-poverty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Data for age: Median age in each county</a:t>
            </a:r>
            <a:endParaRPr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https://www.flhealthcharts.gov/ChartsReports/rdPage.aspx?rdReport=NonVitalIndRateOnly.TenYrsRpt&amp;cid=300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Data for hospital density: Number of hospital beds per 100,000 people </a:t>
            </a:r>
            <a:endParaRPr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https://www.flhealthcharts.gov/ChartsReports/rdPage.aspx?rdReport=NonVitalIndNoGrp.DataViewer&amp;cid=313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Data for population density: Population per square mile </a:t>
            </a:r>
            <a:endParaRPr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https://worldpopulationreview.com/us-counties/states/fl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Data for people fully vaccinated rate:  2 dose </a:t>
            </a:r>
            <a:endParaRPr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https://data.democratandchronicle.com/covid-19-vaccine-tracker/florida/12/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87900" y="906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Data Preparation: Extract, Transform, Load</a:t>
            </a:r>
            <a:endParaRPr sz="2600"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1118750" y="700925"/>
            <a:ext cx="3859200" cy="4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65"/>
              <a:t>Poverty Rate                                                                                                                                                                                                    </a:t>
            </a:r>
            <a:endParaRPr sz="3865"/>
          </a:p>
          <a:p>
            <a:pPr indent="-28996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No CSV available, data individually loaded into excel              </a:t>
            </a:r>
            <a:endParaRPr sz="3865"/>
          </a:p>
          <a:p>
            <a:pPr indent="-2899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Miami-Dade data missing, </a:t>
            </a:r>
            <a:r>
              <a:rPr lang="en" sz="3865"/>
              <a:t>separate</a:t>
            </a:r>
            <a:r>
              <a:rPr lang="en" sz="3865"/>
              <a:t> research to fill in                      </a:t>
            </a:r>
            <a:endParaRPr sz="386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865"/>
              <a:t>Age                                                                                                                          </a:t>
            </a:r>
            <a:endParaRPr sz="3865"/>
          </a:p>
          <a:p>
            <a:pPr indent="-28996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Exported into excel                                                                                   </a:t>
            </a:r>
            <a:endParaRPr sz="3865"/>
          </a:p>
          <a:p>
            <a:pPr indent="-2899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Previous years deleted </a:t>
            </a:r>
            <a:endParaRPr sz="3865"/>
          </a:p>
          <a:p>
            <a:pPr indent="-2899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Florida row deleted </a:t>
            </a:r>
            <a:endParaRPr sz="3865"/>
          </a:p>
          <a:p>
            <a:pPr indent="-2899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County names </a:t>
            </a:r>
            <a:r>
              <a:rPr lang="en" sz="3865"/>
              <a:t>reorganized </a:t>
            </a:r>
            <a:r>
              <a:rPr lang="en" sz="3865"/>
              <a:t> </a:t>
            </a:r>
            <a:endParaRPr sz="386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865"/>
              <a:t>Hospital Density </a:t>
            </a:r>
            <a:endParaRPr sz="3865"/>
          </a:p>
          <a:p>
            <a:pPr indent="-28996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Exported into excel </a:t>
            </a:r>
            <a:endParaRPr sz="3865"/>
          </a:p>
          <a:p>
            <a:pPr indent="-2899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Irrelevant </a:t>
            </a:r>
            <a:r>
              <a:rPr lang="en" sz="3865"/>
              <a:t>columns</a:t>
            </a:r>
            <a:r>
              <a:rPr lang="en" sz="3865"/>
              <a:t> deleted </a:t>
            </a:r>
            <a:endParaRPr sz="3865"/>
          </a:p>
          <a:p>
            <a:pPr indent="-2899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County names reorganized</a:t>
            </a:r>
            <a:endParaRPr sz="386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865"/>
              <a:t>Population Density</a:t>
            </a:r>
            <a:endParaRPr sz="3865"/>
          </a:p>
          <a:p>
            <a:pPr indent="-28996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CSV file </a:t>
            </a:r>
            <a:r>
              <a:rPr lang="en" sz="3865"/>
              <a:t>imported</a:t>
            </a:r>
            <a:r>
              <a:rPr lang="en" sz="3865"/>
              <a:t> into excel </a:t>
            </a:r>
            <a:endParaRPr sz="3865"/>
          </a:p>
          <a:p>
            <a:pPr indent="-2899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Reordered into </a:t>
            </a:r>
            <a:r>
              <a:rPr lang="en" sz="3865"/>
              <a:t>alphabetical</a:t>
            </a:r>
            <a:r>
              <a:rPr lang="en" sz="3865"/>
              <a:t> order </a:t>
            </a:r>
            <a:endParaRPr sz="3865"/>
          </a:p>
          <a:p>
            <a:pPr indent="-2899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Adjusted order further to match previous data sets </a:t>
            </a:r>
            <a:endParaRPr sz="3865"/>
          </a:p>
          <a:p>
            <a:pPr indent="0" lvl="0" marL="0" marR="1397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865"/>
              <a:t>COVID-19 Vaccination</a:t>
            </a:r>
            <a:endParaRPr sz="3865"/>
          </a:p>
          <a:p>
            <a:pPr indent="0" lvl="0" marL="0" marR="1397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65"/>
          </a:p>
          <a:p>
            <a:pPr indent="-2899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CSV file imported into excel </a:t>
            </a:r>
            <a:endParaRPr sz="3865"/>
          </a:p>
          <a:p>
            <a:pPr indent="-2899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Reordered into alphabetical order </a:t>
            </a:r>
            <a:endParaRPr sz="3865"/>
          </a:p>
          <a:p>
            <a:pPr indent="-2899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865"/>
              <a:t>Adjusted order further to match previous data sets</a:t>
            </a:r>
            <a:endParaRPr sz="3865"/>
          </a:p>
          <a:p>
            <a:pPr indent="0" lvl="0" marL="139700" marR="1397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5047000" y="700925"/>
            <a:ext cx="3268200" cy="15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Lethality</a:t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925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50"/>
              <a:buFont typeface="Roboto"/>
              <a:buChar char="●"/>
            </a:pPr>
            <a:r>
              <a:rPr lang="en" sz="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Exported into excel                                                                                   </a:t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50"/>
              <a:buFont typeface="Roboto"/>
              <a:buChar char="●"/>
            </a:pPr>
            <a:r>
              <a:rPr lang="en" sz="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Previous years deleted </a:t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50"/>
              <a:buFont typeface="Roboto"/>
              <a:buChar char="●"/>
            </a:pPr>
            <a:r>
              <a:rPr lang="en" sz="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Irrelevant columns</a:t>
            </a:r>
            <a:r>
              <a:rPr lang="en" sz="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deleted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87900" y="1837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387900" y="869799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files were combined in excel, prior to being imported into R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Frame: QMB_project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075" y="1849000"/>
            <a:ext cx="6037348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87900" y="1837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387900" y="869799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</a:t>
            </a:r>
            <a:r>
              <a:rPr lang="en" sz="1500"/>
              <a:t>erged newdata with lethality and delete other column (e.g. poverty, mdage, hospitalden, popden, pop and vaccination) to get ready for modeling</a:t>
            </a:r>
            <a:endParaRPr sz="15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8250" y="1558225"/>
            <a:ext cx="6557676" cy="345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